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10/17/2017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10/17/2017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10/17/2017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10/17/2017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10/17/2017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10/17/2017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10/17/2017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eart.org/HEARTORG/Conditions/HighBloodPressure/GettheFactsAboutHighBloodPressure/Hypertensive-Crisis-When-You-Should-Call-9-1-1-for-High-Blood-Pressure_UCM_301782_Article.j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com/url?sa=i&amp;rct=j&amp;q=&amp;esrc=s&amp;source=images&amp;cd=&amp;cad=rja&amp;uact=8&amp;ved=0ahUKEwjYkuCM3PjWAhWE-VQKHWY4AiwQjRwIBw&amp;url=https%3A%2F%2Fdoctordaliah.wordpress.com%2Ftag%2Fpulse-rate%2F&amp;psig=AOvVaw3UaKxDdrhRb_0uLn-SXbYR&amp;ust=150836619318385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Patient Vital Signs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0912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Major Vitals</a:t>
            </a:r>
            <a:endParaRPr lang="en-US" dirty="0"/>
          </a:p>
        </p:txBody>
      </p:sp>
      <p:sp>
        <p:nvSpPr>
          <p:cNvPr id="3" name="Content Placeholder 2"/>
          <p:cNvSpPr>
            <a:spLocks noGrp="1"/>
          </p:cNvSpPr>
          <p:nvPr>
            <p:ph idx="1"/>
          </p:nvPr>
        </p:nvSpPr>
        <p:spPr/>
        <p:txBody>
          <a:bodyPr/>
          <a:lstStyle/>
          <a:p>
            <a:r>
              <a:rPr lang="en-US" dirty="0" smtClean="0"/>
              <a:t>Blood Pressure</a:t>
            </a:r>
          </a:p>
          <a:p>
            <a:pPr lvl="1"/>
            <a:r>
              <a:rPr lang="en-US" dirty="0" smtClean="0"/>
              <a:t>Regular/Orthostatic</a:t>
            </a:r>
          </a:p>
          <a:p>
            <a:r>
              <a:rPr lang="en-US" dirty="0" smtClean="0"/>
              <a:t>Pulse</a:t>
            </a:r>
          </a:p>
          <a:p>
            <a:r>
              <a:rPr lang="en-US" dirty="0" smtClean="0"/>
              <a:t>Respirations</a:t>
            </a:r>
          </a:p>
          <a:p>
            <a:r>
              <a:rPr lang="en-US" dirty="0" smtClean="0"/>
              <a:t>Sp02</a:t>
            </a:r>
          </a:p>
          <a:p>
            <a:endParaRPr lang="en-US" dirty="0"/>
          </a:p>
        </p:txBody>
      </p:sp>
    </p:spTree>
    <p:extLst>
      <p:ext uri="{BB962C8B-B14F-4D97-AF65-F5344CB8AC3E}">
        <p14:creationId xmlns:p14="http://schemas.microsoft.com/office/powerpoint/2010/main" val="154521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Blood Pressure</a:t>
            </a:r>
            <a:endParaRPr lang="en-US" dirty="0"/>
          </a:p>
        </p:txBody>
      </p:sp>
      <p:sp>
        <p:nvSpPr>
          <p:cNvPr id="5" name="Content Placeholder 4"/>
          <p:cNvSpPr>
            <a:spLocks noGrp="1"/>
          </p:cNvSpPr>
          <p:nvPr>
            <p:ph sz="half" idx="1"/>
          </p:nvPr>
        </p:nvSpPr>
        <p:spPr/>
        <p:txBody>
          <a:bodyPr>
            <a:normAutofit lnSpcReduction="10000"/>
          </a:bodyPr>
          <a:lstStyle/>
          <a:p>
            <a:r>
              <a:rPr lang="en-US" dirty="0"/>
              <a:t>the pressure of the blood in the circulatory system, often measured for diagnosis since it is closely related to the force and rate of the heartbeat and the diameter and elasticity of the arterial walls</a:t>
            </a:r>
          </a:p>
          <a:p>
            <a:endParaRPr lang="en-US" dirty="0"/>
          </a:p>
        </p:txBody>
      </p:sp>
      <p:sp>
        <p:nvSpPr>
          <p:cNvPr id="6" name="Content Placeholder 5"/>
          <p:cNvSpPr>
            <a:spLocks noGrp="1"/>
          </p:cNvSpPr>
          <p:nvPr>
            <p:ph sz="half" idx="2"/>
          </p:nvPr>
        </p:nvSpPr>
        <p:spPr/>
        <p:txBody>
          <a:bodyPr>
            <a:normAutofit lnSpcReduction="10000"/>
          </a:bodyPr>
          <a:lstStyle/>
          <a:p>
            <a:r>
              <a:rPr lang="en-US" dirty="0" smtClean="0"/>
              <a:t>Systolic </a:t>
            </a:r>
          </a:p>
          <a:p>
            <a:pPr marL="457200" lvl="1" indent="0">
              <a:buNone/>
            </a:pPr>
            <a:r>
              <a:rPr lang="en-US" b="1" dirty="0" smtClean="0"/>
              <a:t>Systolic </a:t>
            </a:r>
            <a:r>
              <a:rPr lang="en-US" b="1" dirty="0"/>
              <a:t>blood pressure</a:t>
            </a:r>
            <a:r>
              <a:rPr lang="en-US" dirty="0"/>
              <a:t> (the upper number) — indicates how much pressure your blood is exerting against your artery walls when the heart beats</a:t>
            </a:r>
            <a:endParaRPr lang="en-US" dirty="0" smtClean="0"/>
          </a:p>
          <a:p>
            <a:pPr lvl="1"/>
            <a:endParaRPr lang="en-US" dirty="0"/>
          </a:p>
          <a:p>
            <a:r>
              <a:rPr lang="en-US" dirty="0" smtClean="0"/>
              <a:t>Diastolic</a:t>
            </a:r>
          </a:p>
          <a:p>
            <a:pPr marL="457200" lvl="1" indent="0">
              <a:buNone/>
            </a:pPr>
            <a:r>
              <a:rPr lang="en-US" b="1" dirty="0" smtClean="0"/>
              <a:t>Diastolic </a:t>
            </a:r>
            <a:r>
              <a:rPr lang="en-US" b="1" dirty="0"/>
              <a:t>blood pressure</a:t>
            </a:r>
            <a:r>
              <a:rPr lang="en-US" dirty="0"/>
              <a:t> (the lower number) — indicates how much pressure your blood is exerting against your artery walls while the heart is resting between beats.</a:t>
            </a:r>
          </a:p>
        </p:txBody>
      </p:sp>
    </p:spTree>
    <p:extLst>
      <p:ext uri="{BB962C8B-B14F-4D97-AF65-F5344CB8AC3E}">
        <p14:creationId xmlns:p14="http://schemas.microsoft.com/office/powerpoint/2010/main" val="3859838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to take	</a:t>
            </a:r>
            <a:endParaRPr lang="en-US" dirty="0"/>
          </a:p>
        </p:txBody>
      </p:sp>
      <p:sp>
        <p:nvSpPr>
          <p:cNvPr id="6" name="Content Placeholder 5"/>
          <p:cNvSpPr>
            <a:spLocks noGrp="1"/>
          </p:cNvSpPr>
          <p:nvPr>
            <p:ph idx="1"/>
          </p:nvPr>
        </p:nvSpPr>
        <p:spPr/>
        <p:txBody>
          <a:bodyPr>
            <a:normAutofit lnSpcReduction="10000"/>
          </a:bodyPr>
          <a:lstStyle/>
          <a:p>
            <a:r>
              <a:rPr lang="en-US" dirty="0" smtClean="0"/>
              <a:t>Locate Left Arm</a:t>
            </a:r>
          </a:p>
          <a:p>
            <a:pPr lvl="1"/>
            <a:r>
              <a:rPr lang="en-US" dirty="0" smtClean="0"/>
              <a:t>Closes to heart</a:t>
            </a:r>
          </a:p>
          <a:p>
            <a:r>
              <a:rPr lang="en-US" dirty="0" smtClean="0"/>
              <a:t>Locate Median Cubital Artery</a:t>
            </a:r>
          </a:p>
          <a:p>
            <a:r>
              <a:rPr lang="en-US" dirty="0" smtClean="0"/>
              <a:t>Apply Cuff</a:t>
            </a:r>
          </a:p>
          <a:p>
            <a:r>
              <a:rPr lang="en-US" dirty="0" smtClean="0"/>
              <a:t>Pump Cuff to around 140mm/mg</a:t>
            </a:r>
          </a:p>
          <a:p>
            <a:pPr lvl="1"/>
            <a:r>
              <a:rPr lang="en-US" dirty="0" smtClean="0"/>
              <a:t>Check for sound</a:t>
            </a:r>
          </a:p>
          <a:p>
            <a:r>
              <a:rPr lang="en-US" dirty="0" smtClean="0"/>
              <a:t>Start Releasing</a:t>
            </a:r>
          </a:p>
          <a:p>
            <a:pPr lvl="1"/>
            <a:r>
              <a:rPr lang="en-US" dirty="0" smtClean="0"/>
              <a:t>First beat is systolic number</a:t>
            </a:r>
          </a:p>
          <a:p>
            <a:pPr lvl="1"/>
            <a:r>
              <a:rPr lang="en-US" dirty="0" smtClean="0"/>
              <a:t>Last beat is diastolic</a:t>
            </a:r>
          </a:p>
          <a:p>
            <a:pPr marL="457200" lvl="1" indent="0">
              <a:buNone/>
            </a:pPr>
            <a:endParaRPr lang="en-US" dirty="0"/>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0967" y="2917328"/>
            <a:ext cx="5126182" cy="2788644"/>
          </a:xfrm>
          <a:prstGeom prst="rect">
            <a:avLst/>
          </a:prstGeom>
        </p:spPr>
      </p:pic>
    </p:spTree>
    <p:extLst>
      <p:ext uri="{BB962C8B-B14F-4D97-AF65-F5344CB8AC3E}">
        <p14:creationId xmlns:p14="http://schemas.microsoft.com/office/powerpoint/2010/main" val="2478693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78888" y="948729"/>
            <a:ext cx="8761413" cy="706964"/>
          </a:xfrm>
        </p:spPr>
        <p:txBody>
          <a:bodyPr/>
          <a:lstStyle/>
          <a:p>
            <a:pPr algn="ctr"/>
            <a:r>
              <a:rPr lang="en-US" dirty="0" smtClean="0"/>
              <a:t>Measurements </a:t>
            </a:r>
            <a:br>
              <a:rPr lang="en-US" dirty="0" smtClean="0"/>
            </a:br>
            <a:r>
              <a:rPr lang="en-US" sz="1800" dirty="0" smtClean="0"/>
              <a:t>*AHA standards</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0343719"/>
              </p:ext>
            </p:extLst>
          </p:nvPr>
        </p:nvGraphicFramePr>
        <p:xfrm>
          <a:off x="2788225" y="2585674"/>
          <a:ext cx="5742740" cy="3468576"/>
        </p:xfrm>
        <a:graphic>
          <a:graphicData uri="http://schemas.openxmlformats.org/drawingml/2006/table">
            <a:tbl>
              <a:tblPr/>
              <a:tblGrid>
                <a:gridCol w="1435685">
                  <a:extLst>
                    <a:ext uri="{9D8B030D-6E8A-4147-A177-3AD203B41FA5}">
                      <a16:colId xmlns:a16="http://schemas.microsoft.com/office/drawing/2014/main" val="4084630686"/>
                    </a:ext>
                  </a:extLst>
                </a:gridCol>
                <a:gridCol w="1435685">
                  <a:extLst>
                    <a:ext uri="{9D8B030D-6E8A-4147-A177-3AD203B41FA5}">
                      <a16:colId xmlns:a16="http://schemas.microsoft.com/office/drawing/2014/main" val="1256852259"/>
                    </a:ext>
                  </a:extLst>
                </a:gridCol>
                <a:gridCol w="1435685">
                  <a:extLst>
                    <a:ext uri="{9D8B030D-6E8A-4147-A177-3AD203B41FA5}">
                      <a16:colId xmlns:a16="http://schemas.microsoft.com/office/drawing/2014/main" val="2868413405"/>
                    </a:ext>
                  </a:extLst>
                </a:gridCol>
                <a:gridCol w="1435685">
                  <a:extLst>
                    <a:ext uri="{9D8B030D-6E8A-4147-A177-3AD203B41FA5}">
                      <a16:colId xmlns:a16="http://schemas.microsoft.com/office/drawing/2014/main" val="1518621589"/>
                    </a:ext>
                  </a:extLst>
                </a:gridCol>
              </a:tblGrid>
              <a:tr h="419546">
                <a:tc>
                  <a:txBody>
                    <a:bodyPr/>
                    <a:lstStyle/>
                    <a:p>
                      <a:r>
                        <a:rPr lang="en-US" sz="1200"/>
                        <a:t>Blood Pressure</a:t>
                      </a:r>
                      <a:br>
                        <a:rPr lang="en-US" sz="1200"/>
                      </a:br>
                      <a:r>
                        <a:rPr lang="en-US" sz="1200"/>
                        <a:t>Category</a:t>
                      </a:r>
                    </a:p>
                  </a:txBody>
                  <a:tcPr marL="59935" marR="59935" marT="29968" marB="29968" anchor="ctr">
                    <a:lnL>
                      <a:noFill/>
                    </a:lnL>
                    <a:lnR>
                      <a:noFill/>
                    </a:lnR>
                    <a:lnT>
                      <a:noFill/>
                    </a:lnT>
                    <a:lnB>
                      <a:noFill/>
                    </a:lnB>
                    <a:solidFill>
                      <a:srgbClr val="E1F2E0"/>
                    </a:solidFill>
                  </a:tcPr>
                </a:tc>
                <a:tc>
                  <a:txBody>
                    <a:bodyPr/>
                    <a:lstStyle/>
                    <a:p>
                      <a:r>
                        <a:rPr lang="en-US" sz="1200"/>
                        <a:t>Systolic</a:t>
                      </a:r>
                      <a:br>
                        <a:rPr lang="en-US" sz="1200"/>
                      </a:br>
                      <a:r>
                        <a:rPr lang="en-US" sz="1200"/>
                        <a:t>mm Hg (upper #)</a:t>
                      </a:r>
                    </a:p>
                  </a:txBody>
                  <a:tcPr marL="59935" marR="59935" marT="29968" marB="29968" anchor="ctr">
                    <a:lnL>
                      <a:noFill/>
                    </a:lnL>
                    <a:lnR>
                      <a:noFill/>
                    </a:lnR>
                    <a:lnT>
                      <a:noFill/>
                    </a:lnT>
                    <a:lnB>
                      <a:noFill/>
                    </a:lnB>
                    <a:solidFill>
                      <a:srgbClr val="E1F2E0"/>
                    </a:solidFill>
                  </a:tcPr>
                </a:tc>
                <a:tc>
                  <a:txBody>
                    <a:bodyPr/>
                    <a:lstStyle/>
                    <a:p>
                      <a:r>
                        <a:rPr lang="en-US" sz="1200" dirty="0"/>
                        <a:t> </a:t>
                      </a:r>
                    </a:p>
                  </a:txBody>
                  <a:tcPr marL="59935" marR="59935" marT="29968" marB="29968" anchor="ctr">
                    <a:lnL>
                      <a:noFill/>
                    </a:lnL>
                    <a:lnR>
                      <a:noFill/>
                    </a:lnR>
                    <a:lnT>
                      <a:noFill/>
                    </a:lnT>
                    <a:lnB>
                      <a:noFill/>
                    </a:lnB>
                    <a:solidFill>
                      <a:srgbClr val="E1F2E0"/>
                    </a:solidFill>
                  </a:tcPr>
                </a:tc>
                <a:tc>
                  <a:txBody>
                    <a:bodyPr/>
                    <a:lstStyle/>
                    <a:p>
                      <a:r>
                        <a:rPr lang="en-US" sz="1200"/>
                        <a:t>Diastolic</a:t>
                      </a:r>
                      <a:br>
                        <a:rPr lang="en-US" sz="1200"/>
                      </a:br>
                      <a:r>
                        <a:rPr lang="en-US" sz="1200"/>
                        <a:t>mm Hg (lower #)</a:t>
                      </a:r>
                    </a:p>
                  </a:txBody>
                  <a:tcPr marL="59935" marR="59935" marT="29968" marB="29968" anchor="ctr">
                    <a:lnL>
                      <a:noFill/>
                    </a:lnL>
                    <a:lnR>
                      <a:noFill/>
                    </a:lnR>
                    <a:lnT>
                      <a:noFill/>
                    </a:lnT>
                    <a:lnB>
                      <a:noFill/>
                    </a:lnB>
                    <a:solidFill>
                      <a:srgbClr val="E1F2E0"/>
                    </a:solidFill>
                  </a:tcPr>
                </a:tc>
                <a:extLst>
                  <a:ext uri="{0D108BD9-81ED-4DB2-BD59-A6C34878D82A}">
                    <a16:rowId xmlns:a16="http://schemas.microsoft.com/office/drawing/2014/main" val="3263654014"/>
                  </a:ext>
                </a:extLst>
              </a:tr>
              <a:tr h="239740">
                <a:tc>
                  <a:txBody>
                    <a:bodyPr/>
                    <a:lstStyle/>
                    <a:p>
                      <a:r>
                        <a:rPr lang="en-US" sz="1200">
                          <a:effectLst/>
                        </a:rPr>
                        <a:t>Normal</a:t>
                      </a:r>
                    </a:p>
                  </a:txBody>
                  <a:tcPr marL="59935" marR="59935" marT="29968" marB="29968" anchor="ctr">
                    <a:lnL>
                      <a:noFill/>
                    </a:lnL>
                    <a:lnR>
                      <a:noFill/>
                    </a:lnR>
                    <a:lnT>
                      <a:noFill/>
                    </a:lnT>
                    <a:lnB>
                      <a:noFill/>
                    </a:lnB>
                    <a:solidFill>
                      <a:srgbClr val="1EBC16"/>
                    </a:solidFill>
                  </a:tcPr>
                </a:tc>
                <a:tc>
                  <a:txBody>
                    <a:bodyPr/>
                    <a:lstStyle/>
                    <a:p>
                      <a:r>
                        <a:rPr lang="en-US" sz="1200" dirty="0">
                          <a:effectLst/>
                        </a:rPr>
                        <a:t>less than </a:t>
                      </a:r>
                      <a:r>
                        <a:rPr lang="en-US" sz="1200" b="1" dirty="0">
                          <a:effectLst/>
                        </a:rPr>
                        <a:t>120 </a:t>
                      </a:r>
                      <a:endParaRPr lang="en-US" sz="1200" dirty="0">
                        <a:effectLst/>
                      </a:endParaRPr>
                    </a:p>
                  </a:txBody>
                  <a:tcPr marL="59935" marR="59935" marT="29968" marB="29968" anchor="ctr">
                    <a:lnL>
                      <a:noFill/>
                    </a:lnL>
                    <a:lnR>
                      <a:noFill/>
                    </a:lnR>
                    <a:lnT>
                      <a:noFill/>
                    </a:lnT>
                    <a:lnB>
                      <a:noFill/>
                    </a:lnB>
                    <a:solidFill>
                      <a:srgbClr val="1EBC16"/>
                    </a:solidFill>
                  </a:tcPr>
                </a:tc>
                <a:tc>
                  <a:txBody>
                    <a:bodyPr/>
                    <a:lstStyle/>
                    <a:p>
                      <a:r>
                        <a:rPr lang="en-US" sz="1200">
                          <a:effectLst/>
                        </a:rPr>
                        <a:t>and</a:t>
                      </a:r>
                    </a:p>
                  </a:txBody>
                  <a:tcPr marL="59935" marR="59935" marT="29968" marB="29968" anchor="ctr">
                    <a:lnL>
                      <a:noFill/>
                    </a:lnL>
                    <a:lnR>
                      <a:noFill/>
                    </a:lnR>
                    <a:lnT>
                      <a:noFill/>
                    </a:lnT>
                    <a:lnB>
                      <a:noFill/>
                    </a:lnB>
                    <a:solidFill>
                      <a:srgbClr val="1EBC16"/>
                    </a:solidFill>
                  </a:tcPr>
                </a:tc>
                <a:tc>
                  <a:txBody>
                    <a:bodyPr/>
                    <a:lstStyle/>
                    <a:p>
                      <a:r>
                        <a:rPr lang="en-US" sz="1200">
                          <a:effectLst/>
                        </a:rPr>
                        <a:t>less than </a:t>
                      </a:r>
                      <a:r>
                        <a:rPr lang="en-US" sz="1200" b="1">
                          <a:effectLst/>
                        </a:rPr>
                        <a:t>80 </a:t>
                      </a:r>
                      <a:endParaRPr lang="en-US" sz="1200">
                        <a:effectLst/>
                      </a:endParaRPr>
                    </a:p>
                  </a:txBody>
                  <a:tcPr marL="59935" marR="59935" marT="29968" marB="29968" anchor="ctr">
                    <a:lnL>
                      <a:noFill/>
                    </a:lnL>
                    <a:lnR>
                      <a:noFill/>
                    </a:lnR>
                    <a:lnT>
                      <a:noFill/>
                    </a:lnT>
                    <a:lnB>
                      <a:noFill/>
                    </a:lnB>
                    <a:solidFill>
                      <a:srgbClr val="1EBC16"/>
                    </a:solidFill>
                  </a:tcPr>
                </a:tc>
                <a:extLst>
                  <a:ext uri="{0D108BD9-81ED-4DB2-BD59-A6C34878D82A}">
                    <a16:rowId xmlns:a16="http://schemas.microsoft.com/office/drawing/2014/main" val="24223429"/>
                  </a:ext>
                </a:extLst>
              </a:tr>
              <a:tr h="239740">
                <a:tc>
                  <a:txBody>
                    <a:bodyPr/>
                    <a:lstStyle/>
                    <a:p>
                      <a:r>
                        <a:rPr lang="en-US" sz="1200">
                          <a:effectLst/>
                        </a:rPr>
                        <a:t>Prehypertension</a:t>
                      </a:r>
                    </a:p>
                  </a:txBody>
                  <a:tcPr marL="59935" marR="59935" marT="29968" marB="29968" anchor="ctr">
                    <a:lnL>
                      <a:noFill/>
                    </a:lnL>
                    <a:lnR>
                      <a:noFill/>
                    </a:lnR>
                    <a:lnT>
                      <a:noFill/>
                    </a:lnT>
                    <a:lnB>
                      <a:noFill/>
                    </a:lnB>
                    <a:solidFill>
                      <a:srgbClr val="FCFF4C"/>
                    </a:solidFill>
                  </a:tcPr>
                </a:tc>
                <a:tc>
                  <a:txBody>
                    <a:bodyPr/>
                    <a:lstStyle/>
                    <a:p>
                      <a:r>
                        <a:rPr lang="en-US" sz="1200" b="1">
                          <a:effectLst/>
                        </a:rPr>
                        <a:t>120</a:t>
                      </a:r>
                      <a:r>
                        <a:rPr lang="en-US" sz="1200">
                          <a:effectLst/>
                        </a:rPr>
                        <a:t> – </a:t>
                      </a:r>
                      <a:r>
                        <a:rPr lang="en-US" sz="1200" b="1">
                          <a:effectLst/>
                        </a:rPr>
                        <a:t>139</a:t>
                      </a:r>
                      <a:endParaRPr lang="en-US" sz="1200">
                        <a:effectLst/>
                      </a:endParaRPr>
                    </a:p>
                  </a:txBody>
                  <a:tcPr marL="59935" marR="59935" marT="29968" marB="29968" anchor="ctr">
                    <a:lnL>
                      <a:noFill/>
                    </a:lnL>
                    <a:lnR>
                      <a:noFill/>
                    </a:lnR>
                    <a:lnT>
                      <a:noFill/>
                    </a:lnT>
                    <a:lnB>
                      <a:noFill/>
                    </a:lnB>
                    <a:solidFill>
                      <a:srgbClr val="FCFF4C"/>
                    </a:solidFill>
                  </a:tcPr>
                </a:tc>
                <a:tc>
                  <a:txBody>
                    <a:bodyPr/>
                    <a:lstStyle/>
                    <a:p>
                      <a:r>
                        <a:rPr lang="en-US" sz="1200">
                          <a:effectLst/>
                        </a:rPr>
                        <a:t>or</a:t>
                      </a:r>
                    </a:p>
                  </a:txBody>
                  <a:tcPr marL="59935" marR="59935" marT="29968" marB="29968" anchor="ctr">
                    <a:lnL>
                      <a:noFill/>
                    </a:lnL>
                    <a:lnR>
                      <a:noFill/>
                    </a:lnR>
                    <a:lnT>
                      <a:noFill/>
                    </a:lnT>
                    <a:lnB>
                      <a:noFill/>
                    </a:lnB>
                    <a:solidFill>
                      <a:srgbClr val="FCFF4C"/>
                    </a:solidFill>
                  </a:tcPr>
                </a:tc>
                <a:tc>
                  <a:txBody>
                    <a:bodyPr/>
                    <a:lstStyle/>
                    <a:p>
                      <a:r>
                        <a:rPr lang="en-US" sz="1200" b="1">
                          <a:effectLst/>
                        </a:rPr>
                        <a:t>80</a:t>
                      </a:r>
                      <a:r>
                        <a:rPr lang="en-US" sz="1200">
                          <a:effectLst/>
                        </a:rPr>
                        <a:t> – </a:t>
                      </a:r>
                      <a:r>
                        <a:rPr lang="en-US" sz="1200" b="1">
                          <a:effectLst/>
                        </a:rPr>
                        <a:t>89</a:t>
                      </a:r>
                      <a:endParaRPr lang="en-US" sz="1200">
                        <a:effectLst/>
                      </a:endParaRPr>
                    </a:p>
                  </a:txBody>
                  <a:tcPr marL="59935" marR="59935" marT="29968" marB="29968" anchor="ctr">
                    <a:lnL>
                      <a:noFill/>
                    </a:lnL>
                    <a:lnR>
                      <a:noFill/>
                    </a:lnR>
                    <a:lnT>
                      <a:noFill/>
                    </a:lnT>
                    <a:lnB>
                      <a:noFill/>
                    </a:lnB>
                    <a:solidFill>
                      <a:srgbClr val="FCFF4C"/>
                    </a:solidFill>
                  </a:tcPr>
                </a:tc>
                <a:extLst>
                  <a:ext uri="{0D108BD9-81ED-4DB2-BD59-A6C34878D82A}">
                    <a16:rowId xmlns:a16="http://schemas.microsoft.com/office/drawing/2014/main" val="2204702428"/>
                  </a:ext>
                </a:extLst>
              </a:tr>
              <a:tr h="779156">
                <a:tc>
                  <a:txBody>
                    <a:bodyPr/>
                    <a:lstStyle/>
                    <a:p>
                      <a:r>
                        <a:rPr lang="en-US" sz="1200">
                          <a:effectLst/>
                        </a:rPr>
                        <a:t>High Blood Pressure</a:t>
                      </a:r>
                      <a:br>
                        <a:rPr lang="en-US" sz="1200">
                          <a:effectLst/>
                        </a:rPr>
                      </a:br>
                      <a:r>
                        <a:rPr lang="en-US" sz="1200">
                          <a:effectLst/>
                        </a:rPr>
                        <a:t>(Hypertension) Stage 1</a:t>
                      </a:r>
                    </a:p>
                  </a:txBody>
                  <a:tcPr marL="59935" marR="59935" marT="29968" marB="29968" anchor="ctr">
                    <a:lnL>
                      <a:noFill/>
                    </a:lnL>
                    <a:lnR>
                      <a:noFill/>
                    </a:lnR>
                    <a:lnT>
                      <a:noFill/>
                    </a:lnT>
                    <a:lnB>
                      <a:noFill/>
                    </a:lnB>
                    <a:solidFill>
                      <a:srgbClr val="FF9315"/>
                    </a:solidFill>
                  </a:tcPr>
                </a:tc>
                <a:tc>
                  <a:txBody>
                    <a:bodyPr/>
                    <a:lstStyle/>
                    <a:p>
                      <a:r>
                        <a:rPr lang="en-US" sz="1200" b="1">
                          <a:effectLst/>
                        </a:rPr>
                        <a:t>140</a:t>
                      </a:r>
                      <a:r>
                        <a:rPr lang="en-US" sz="1200">
                          <a:effectLst/>
                        </a:rPr>
                        <a:t> – </a:t>
                      </a:r>
                      <a:r>
                        <a:rPr lang="en-US" sz="1200" b="1">
                          <a:effectLst/>
                        </a:rPr>
                        <a:t>159 </a:t>
                      </a:r>
                      <a:endParaRPr lang="en-US" sz="1200">
                        <a:effectLst/>
                      </a:endParaRPr>
                    </a:p>
                  </a:txBody>
                  <a:tcPr marL="59935" marR="59935" marT="29968" marB="29968" anchor="ctr">
                    <a:lnL>
                      <a:noFill/>
                    </a:lnL>
                    <a:lnR>
                      <a:noFill/>
                    </a:lnR>
                    <a:lnT>
                      <a:noFill/>
                    </a:lnT>
                    <a:lnB>
                      <a:noFill/>
                    </a:lnB>
                    <a:solidFill>
                      <a:srgbClr val="FF9315"/>
                    </a:solidFill>
                  </a:tcPr>
                </a:tc>
                <a:tc>
                  <a:txBody>
                    <a:bodyPr/>
                    <a:lstStyle/>
                    <a:p>
                      <a:r>
                        <a:rPr lang="en-US" sz="1200" dirty="0">
                          <a:effectLst/>
                        </a:rPr>
                        <a:t>or</a:t>
                      </a:r>
                    </a:p>
                  </a:txBody>
                  <a:tcPr marL="59935" marR="59935" marT="29968" marB="29968" anchor="ctr">
                    <a:lnL>
                      <a:noFill/>
                    </a:lnL>
                    <a:lnR>
                      <a:noFill/>
                    </a:lnR>
                    <a:lnT>
                      <a:noFill/>
                    </a:lnT>
                    <a:lnB>
                      <a:noFill/>
                    </a:lnB>
                    <a:solidFill>
                      <a:srgbClr val="FF9315"/>
                    </a:solidFill>
                  </a:tcPr>
                </a:tc>
                <a:tc>
                  <a:txBody>
                    <a:bodyPr/>
                    <a:lstStyle/>
                    <a:p>
                      <a:r>
                        <a:rPr lang="en-US" sz="1200" b="1">
                          <a:effectLst/>
                        </a:rPr>
                        <a:t>90</a:t>
                      </a:r>
                      <a:r>
                        <a:rPr lang="en-US" sz="1200">
                          <a:effectLst/>
                        </a:rPr>
                        <a:t> – </a:t>
                      </a:r>
                      <a:r>
                        <a:rPr lang="en-US" sz="1200" b="1">
                          <a:effectLst/>
                        </a:rPr>
                        <a:t>99 </a:t>
                      </a:r>
                      <a:endParaRPr lang="en-US" sz="1200">
                        <a:effectLst/>
                      </a:endParaRPr>
                    </a:p>
                  </a:txBody>
                  <a:tcPr marL="59935" marR="59935" marT="29968" marB="29968" anchor="ctr">
                    <a:lnL>
                      <a:noFill/>
                    </a:lnL>
                    <a:lnR>
                      <a:noFill/>
                    </a:lnR>
                    <a:lnT>
                      <a:noFill/>
                    </a:lnT>
                    <a:lnB>
                      <a:noFill/>
                    </a:lnB>
                    <a:solidFill>
                      <a:srgbClr val="FF9315"/>
                    </a:solidFill>
                  </a:tcPr>
                </a:tc>
                <a:extLst>
                  <a:ext uri="{0D108BD9-81ED-4DB2-BD59-A6C34878D82A}">
                    <a16:rowId xmlns:a16="http://schemas.microsoft.com/office/drawing/2014/main" val="3444663997"/>
                  </a:ext>
                </a:extLst>
              </a:tr>
              <a:tr h="779156">
                <a:tc>
                  <a:txBody>
                    <a:bodyPr/>
                    <a:lstStyle/>
                    <a:p>
                      <a:r>
                        <a:rPr lang="en-US" sz="1200">
                          <a:effectLst/>
                        </a:rPr>
                        <a:t>High Blood Pressure</a:t>
                      </a:r>
                      <a:br>
                        <a:rPr lang="en-US" sz="1200">
                          <a:effectLst/>
                        </a:rPr>
                      </a:br>
                      <a:r>
                        <a:rPr lang="en-US" sz="1200">
                          <a:effectLst/>
                        </a:rPr>
                        <a:t>(Hypertension) Stage 2</a:t>
                      </a:r>
                    </a:p>
                  </a:txBody>
                  <a:tcPr marL="59935" marR="59935" marT="29968" marB="29968" anchor="ctr">
                    <a:lnL>
                      <a:noFill/>
                    </a:lnL>
                    <a:lnR>
                      <a:noFill/>
                    </a:lnR>
                    <a:lnT>
                      <a:noFill/>
                    </a:lnT>
                    <a:lnB>
                      <a:noFill/>
                    </a:lnB>
                    <a:solidFill>
                      <a:srgbClr val="FD4A0E"/>
                    </a:solidFill>
                  </a:tcPr>
                </a:tc>
                <a:tc>
                  <a:txBody>
                    <a:bodyPr/>
                    <a:lstStyle/>
                    <a:p>
                      <a:r>
                        <a:rPr lang="en-US" sz="1200" b="1">
                          <a:effectLst/>
                        </a:rPr>
                        <a:t>160</a:t>
                      </a:r>
                      <a:r>
                        <a:rPr lang="en-US" sz="1200">
                          <a:effectLst/>
                        </a:rPr>
                        <a:t> or higher</a:t>
                      </a:r>
                    </a:p>
                  </a:txBody>
                  <a:tcPr marL="59935" marR="59935" marT="29968" marB="29968" anchor="ctr">
                    <a:lnL>
                      <a:noFill/>
                    </a:lnL>
                    <a:lnR>
                      <a:noFill/>
                    </a:lnR>
                    <a:lnT>
                      <a:noFill/>
                    </a:lnT>
                    <a:lnB>
                      <a:noFill/>
                    </a:lnB>
                    <a:solidFill>
                      <a:srgbClr val="FD4A0E"/>
                    </a:solidFill>
                  </a:tcPr>
                </a:tc>
                <a:tc>
                  <a:txBody>
                    <a:bodyPr/>
                    <a:lstStyle/>
                    <a:p>
                      <a:r>
                        <a:rPr lang="en-US" sz="1200">
                          <a:effectLst/>
                        </a:rPr>
                        <a:t>or</a:t>
                      </a:r>
                    </a:p>
                  </a:txBody>
                  <a:tcPr marL="59935" marR="59935" marT="29968" marB="29968" anchor="ctr">
                    <a:lnL>
                      <a:noFill/>
                    </a:lnL>
                    <a:lnR>
                      <a:noFill/>
                    </a:lnR>
                    <a:lnT>
                      <a:noFill/>
                    </a:lnT>
                    <a:lnB>
                      <a:noFill/>
                    </a:lnB>
                    <a:solidFill>
                      <a:srgbClr val="FD4A0E"/>
                    </a:solidFill>
                  </a:tcPr>
                </a:tc>
                <a:tc>
                  <a:txBody>
                    <a:bodyPr/>
                    <a:lstStyle/>
                    <a:p>
                      <a:r>
                        <a:rPr lang="en-US" sz="1200" b="1">
                          <a:effectLst/>
                        </a:rPr>
                        <a:t>100</a:t>
                      </a:r>
                      <a:r>
                        <a:rPr lang="en-US" sz="1200">
                          <a:effectLst/>
                        </a:rPr>
                        <a:t> or higher</a:t>
                      </a:r>
                    </a:p>
                  </a:txBody>
                  <a:tcPr marL="59935" marR="59935" marT="29968" marB="29968" anchor="ctr">
                    <a:lnL>
                      <a:noFill/>
                    </a:lnL>
                    <a:lnR>
                      <a:noFill/>
                    </a:lnR>
                    <a:lnT>
                      <a:noFill/>
                    </a:lnT>
                    <a:lnB>
                      <a:noFill/>
                    </a:lnB>
                    <a:solidFill>
                      <a:srgbClr val="FD4A0E"/>
                    </a:solidFill>
                  </a:tcPr>
                </a:tc>
                <a:extLst>
                  <a:ext uri="{0D108BD9-81ED-4DB2-BD59-A6C34878D82A}">
                    <a16:rowId xmlns:a16="http://schemas.microsoft.com/office/drawing/2014/main" val="2765740105"/>
                  </a:ext>
                </a:extLst>
              </a:tr>
              <a:tr h="958961">
                <a:tc>
                  <a:txBody>
                    <a:bodyPr/>
                    <a:lstStyle/>
                    <a:p>
                      <a:r>
                        <a:rPr lang="en-US" sz="1200" u="sng">
                          <a:solidFill>
                            <a:srgbClr val="FFFFFF"/>
                          </a:solidFill>
                          <a:effectLst/>
                          <a:hlinkClick r:id="rId2"/>
                        </a:rPr>
                        <a:t>Hypertensive Crisis</a:t>
                      </a:r>
                      <a:r>
                        <a:rPr lang="en-US" sz="1200">
                          <a:solidFill>
                            <a:srgbClr val="FFFFFF"/>
                          </a:solidFill>
                          <a:effectLst/>
                        </a:rPr>
                        <a:t/>
                      </a:r>
                      <a:br>
                        <a:rPr lang="en-US" sz="1200">
                          <a:solidFill>
                            <a:srgbClr val="FFFFFF"/>
                          </a:solidFill>
                          <a:effectLst/>
                        </a:rPr>
                      </a:br>
                      <a:r>
                        <a:rPr lang="en-US" sz="1200">
                          <a:solidFill>
                            <a:srgbClr val="FFFFFF"/>
                          </a:solidFill>
                          <a:effectLst/>
                        </a:rPr>
                        <a:t>(Emergency care needed)</a:t>
                      </a:r>
                      <a:br>
                        <a:rPr lang="en-US" sz="1200">
                          <a:solidFill>
                            <a:srgbClr val="FFFFFF"/>
                          </a:solidFill>
                          <a:effectLst/>
                        </a:rPr>
                      </a:br>
                      <a:endParaRPr lang="en-US" sz="1200">
                        <a:effectLst/>
                      </a:endParaRPr>
                    </a:p>
                  </a:txBody>
                  <a:tcPr marL="59935" marR="59935" marT="29968" marB="29968" anchor="ctr">
                    <a:lnL>
                      <a:noFill/>
                    </a:lnL>
                    <a:lnR>
                      <a:noFill/>
                    </a:lnR>
                    <a:lnT>
                      <a:noFill/>
                    </a:lnT>
                    <a:lnB>
                      <a:noFill/>
                    </a:lnB>
                    <a:solidFill>
                      <a:srgbClr val="E60008"/>
                    </a:solidFill>
                  </a:tcPr>
                </a:tc>
                <a:tc>
                  <a:txBody>
                    <a:bodyPr/>
                    <a:lstStyle/>
                    <a:p>
                      <a:r>
                        <a:rPr lang="en-US" sz="1200">
                          <a:solidFill>
                            <a:srgbClr val="FFFFFF"/>
                          </a:solidFill>
                          <a:effectLst/>
                        </a:rPr>
                        <a:t>Higher than </a:t>
                      </a:r>
                      <a:r>
                        <a:rPr lang="en-US" sz="1200" b="1">
                          <a:solidFill>
                            <a:srgbClr val="FFFFFF"/>
                          </a:solidFill>
                          <a:effectLst/>
                        </a:rPr>
                        <a:t>180</a:t>
                      </a:r>
                      <a:br>
                        <a:rPr lang="en-US" sz="1200" b="1">
                          <a:solidFill>
                            <a:srgbClr val="FFFFFF"/>
                          </a:solidFill>
                          <a:effectLst/>
                        </a:rPr>
                      </a:br>
                      <a:endParaRPr lang="en-US" sz="1200">
                        <a:effectLst/>
                      </a:endParaRPr>
                    </a:p>
                  </a:txBody>
                  <a:tcPr marL="59935" marR="59935" marT="29968" marB="29968" anchor="ctr">
                    <a:lnL>
                      <a:noFill/>
                    </a:lnL>
                    <a:lnR>
                      <a:noFill/>
                    </a:lnR>
                    <a:lnT>
                      <a:noFill/>
                    </a:lnT>
                    <a:lnB>
                      <a:noFill/>
                    </a:lnB>
                    <a:solidFill>
                      <a:srgbClr val="E60008"/>
                    </a:solidFill>
                  </a:tcPr>
                </a:tc>
                <a:tc>
                  <a:txBody>
                    <a:bodyPr/>
                    <a:lstStyle/>
                    <a:p>
                      <a:r>
                        <a:rPr lang="en-US" sz="1200">
                          <a:solidFill>
                            <a:srgbClr val="FFFFFF"/>
                          </a:solidFill>
                          <a:effectLst/>
                        </a:rPr>
                        <a:t>or</a:t>
                      </a:r>
                      <a:br>
                        <a:rPr lang="en-US" sz="1200">
                          <a:solidFill>
                            <a:srgbClr val="FFFFFF"/>
                          </a:solidFill>
                          <a:effectLst/>
                        </a:rPr>
                      </a:br>
                      <a:endParaRPr lang="en-US" sz="1200">
                        <a:effectLst/>
                      </a:endParaRPr>
                    </a:p>
                  </a:txBody>
                  <a:tcPr marL="59935" marR="59935" marT="29968" marB="29968" anchor="ctr">
                    <a:lnL>
                      <a:noFill/>
                    </a:lnL>
                    <a:lnR>
                      <a:noFill/>
                    </a:lnR>
                    <a:lnT>
                      <a:noFill/>
                    </a:lnT>
                    <a:lnB>
                      <a:noFill/>
                    </a:lnB>
                    <a:solidFill>
                      <a:srgbClr val="E60008"/>
                    </a:solidFill>
                  </a:tcPr>
                </a:tc>
                <a:tc>
                  <a:txBody>
                    <a:bodyPr/>
                    <a:lstStyle/>
                    <a:p>
                      <a:r>
                        <a:rPr lang="en-US" sz="1200" dirty="0">
                          <a:solidFill>
                            <a:srgbClr val="FFFFFF"/>
                          </a:solidFill>
                          <a:effectLst/>
                        </a:rPr>
                        <a:t>Higher than </a:t>
                      </a:r>
                      <a:r>
                        <a:rPr lang="en-US" sz="1200" b="1" dirty="0">
                          <a:solidFill>
                            <a:srgbClr val="FFFFFF"/>
                          </a:solidFill>
                          <a:effectLst/>
                        </a:rPr>
                        <a:t>110</a:t>
                      </a:r>
                      <a:endParaRPr lang="en-US" sz="1200" dirty="0">
                        <a:effectLst/>
                      </a:endParaRPr>
                    </a:p>
                  </a:txBody>
                  <a:tcPr marL="59935" marR="59935" marT="29968" marB="29968" anchor="ctr">
                    <a:lnL>
                      <a:noFill/>
                    </a:lnL>
                    <a:lnR>
                      <a:noFill/>
                    </a:lnR>
                    <a:lnT>
                      <a:noFill/>
                    </a:lnT>
                    <a:lnB>
                      <a:noFill/>
                    </a:lnB>
                    <a:solidFill>
                      <a:srgbClr val="E60008"/>
                    </a:solidFill>
                  </a:tcPr>
                </a:tc>
                <a:extLst>
                  <a:ext uri="{0D108BD9-81ED-4DB2-BD59-A6C34878D82A}">
                    <a16:rowId xmlns:a16="http://schemas.microsoft.com/office/drawing/2014/main" val="2975038047"/>
                  </a:ext>
                </a:extLst>
              </a:tr>
            </a:tbl>
          </a:graphicData>
        </a:graphic>
      </p:graphicFrame>
    </p:spTree>
    <p:extLst>
      <p:ext uri="{BB962C8B-B14F-4D97-AF65-F5344CB8AC3E}">
        <p14:creationId xmlns:p14="http://schemas.microsoft.com/office/powerpoint/2010/main" val="221266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Pulse</a:t>
            </a:r>
            <a:endParaRPr lang="en-US" dirty="0"/>
          </a:p>
        </p:txBody>
      </p:sp>
      <p:sp>
        <p:nvSpPr>
          <p:cNvPr id="3" name="Content Placeholder 2"/>
          <p:cNvSpPr>
            <a:spLocks noGrp="1"/>
          </p:cNvSpPr>
          <p:nvPr>
            <p:ph idx="1"/>
          </p:nvPr>
        </p:nvSpPr>
        <p:spPr/>
        <p:txBody>
          <a:bodyPr/>
          <a:lstStyle/>
          <a:p>
            <a:r>
              <a:rPr lang="en-US" dirty="0" smtClean="0"/>
              <a:t>Related to heart beats</a:t>
            </a:r>
          </a:p>
          <a:p>
            <a:r>
              <a:rPr lang="en-US" dirty="0" smtClean="0"/>
              <a:t>Should be taken for 30 seconds multiplied by 2</a:t>
            </a:r>
          </a:p>
          <a:p>
            <a:pPr lvl="1"/>
            <a:r>
              <a:rPr lang="en-US" dirty="0" smtClean="0"/>
              <a:t>If irregular pulse must be counted for 1 full minute</a:t>
            </a:r>
          </a:p>
          <a:p>
            <a:r>
              <a:rPr lang="en-US" dirty="0" smtClean="0"/>
              <a:t>Sites</a:t>
            </a:r>
          </a:p>
          <a:p>
            <a:pPr lvl="1"/>
            <a:r>
              <a:rPr lang="en-US" dirty="0" smtClean="0"/>
              <a:t>Radial</a:t>
            </a:r>
          </a:p>
          <a:p>
            <a:pPr lvl="1"/>
            <a:r>
              <a:rPr lang="en-US" dirty="0" smtClean="0"/>
              <a:t>Femoral</a:t>
            </a:r>
          </a:p>
          <a:p>
            <a:pPr lvl="1"/>
            <a:r>
              <a:rPr lang="en-US" dirty="0" smtClean="0"/>
              <a:t>Brachial</a:t>
            </a:r>
          </a:p>
          <a:p>
            <a:pPr lvl="1"/>
            <a:r>
              <a:rPr lang="en-US" dirty="0" smtClean="0"/>
              <a:t>Carotid * Emergency*</a:t>
            </a:r>
            <a:endParaRPr lang="en-US" dirty="0"/>
          </a:p>
        </p:txBody>
      </p:sp>
    </p:spTree>
    <p:extLst>
      <p:ext uri="{BB962C8B-B14F-4D97-AF65-F5344CB8AC3E}">
        <p14:creationId xmlns:p14="http://schemas.microsoft.com/office/powerpoint/2010/main" val="889780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Pulse Values	</a:t>
            </a:r>
            <a:endParaRPr lang="en-US" dirty="0"/>
          </a:p>
        </p:txBody>
      </p:sp>
      <p:pic>
        <p:nvPicPr>
          <p:cNvPr id="2050" name="Picture 2" descr="Image result for Pulse Rates">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70808" y="2603500"/>
            <a:ext cx="4194697" cy="341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865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Respirations</a:t>
            </a:r>
            <a:endParaRPr lang="en-US" dirty="0"/>
          </a:p>
        </p:txBody>
      </p:sp>
      <p:sp>
        <p:nvSpPr>
          <p:cNvPr id="3" name="Content Placeholder 2"/>
          <p:cNvSpPr>
            <a:spLocks noGrp="1"/>
          </p:cNvSpPr>
          <p:nvPr>
            <p:ph idx="1"/>
          </p:nvPr>
        </p:nvSpPr>
        <p:spPr/>
        <p:txBody>
          <a:bodyPr/>
          <a:lstStyle/>
          <a:p>
            <a:r>
              <a:rPr lang="en-US" dirty="0" smtClean="0"/>
              <a:t>Number of breaths </a:t>
            </a:r>
          </a:p>
          <a:p>
            <a:pPr lvl="1"/>
            <a:r>
              <a:rPr lang="en-US" dirty="0" smtClean="0"/>
              <a:t>Inhalation and Exhalation</a:t>
            </a:r>
          </a:p>
          <a:p>
            <a:r>
              <a:rPr lang="en-US" dirty="0" smtClean="0"/>
              <a:t>Counted for 30 seconds</a:t>
            </a:r>
          </a:p>
          <a:p>
            <a:pPr lvl="1"/>
            <a:r>
              <a:rPr lang="en-US" dirty="0" smtClean="0"/>
              <a:t>Last 30 seconds of pulse check</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7672" y="3177982"/>
            <a:ext cx="4161906" cy="1965076"/>
          </a:xfrm>
          <a:prstGeom prst="rect">
            <a:avLst/>
          </a:prstGeom>
        </p:spPr>
      </p:pic>
    </p:spTree>
    <p:extLst>
      <p:ext uri="{BB962C8B-B14F-4D97-AF65-F5344CB8AC3E}">
        <p14:creationId xmlns:p14="http://schemas.microsoft.com/office/powerpoint/2010/main" val="1393338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Sp02</a:t>
            </a:r>
            <a:endParaRPr lang="en-US" dirty="0"/>
          </a:p>
        </p:txBody>
      </p:sp>
      <p:sp>
        <p:nvSpPr>
          <p:cNvPr id="3" name="Content Placeholder 2"/>
          <p:cNvSpPr>
            <a:spLocks noGrp="1"/>
          </p:cNvSpPr>
          <p:nvPr>
            <p:ph idx="1"/>
          </p:nvPr>
        </p:nvSpPr>
        <p:spPr/>
        <p:txBody>
          <a:bodyPr/>
          <a:lstStyle/>
          <a:p>
            <a:r>
              <a:rPr lang="en-US" dirty="0" smtClean="0"/>
              <a:t>Oxygen Saturation </a:t>
            </a:r>
            <a:r>
              <a:rPr lang="en-US" smtClean="0"/>
              <a:t>of Blood</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7196" y="2638425"/>
            <a:ext cx="3381375" cy="33813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3056" y="3461404"/>
            <a:ext cx="5126182" cy="2429010"/>
          </a:xfrm>
          <a:prstGeom prst="rect">
            <a:avLst/>
          </a:prstGeom>
        </p:spPr>
      </p:pic>
      <p:sp>
        <p:nvSpPr>
          <p:cNvPr id="6" name="Rectangle 5"/>
          <p:cNvSpPr/>
          <p:nvPr/>
        </p:nvSpPr>
        <p:spPr>
          <a:xfrm>
            <a:off x="5328458" y="3790604"/>
            <a:ext cx="1188720" cy="2028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96361" y="5588502"/>
            <a:ext cx="3715789" cy="2244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6555" y="4139738"/>
            <a:ext cx="3785595" cy="189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9836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TotalTime>
  <Words>246</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Patient Vital Signs</vt:lpstr>
      <vt:lpstr>4 Major Vitals</vt:lpstr>
      <vt:lpstr>Blood Pressure</vt:lpstr>
      <vt:lpstr>How to take </vt:lpstr>
      <vt:lpstr>Measurements  *AHA standards</vt:lpstr>
      <vt:lpstr>Pulse</vt:lpstr>
      <vt:lpstr>Pulse Values </vt:lpstr>
      <vt:lpstr>Respirations</vt:lpstr>
      <vt:lpstr>Sp02</vt:lpstr>
    </vt:vector>
  </TitlesOfParts>
  <Company>Oakton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Vital Signs</dc:title>
  <dc:creator>Justin Hagan</dc:creator>
  <cp:lastModifiedBy>Justin Hagan</cp:lastModifiedBy>
  <cp:revision>2</cp:revision>
  <dcterms:created xsi:type="dcterms:W3CDTF">2017-10-17T22:24:07Z</dcterms:created>
  <dcterms:modified xsi:type="dcterms:W3CDTF">2017-10-17T22:41:17Z</dcterms:modified>
</cp:coreProperties>
</file>